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1" r:id="rId1"/>
  </p:sldMasterIdLst>
  <p:sldIdLst>
    <p:sldId id="256" r:id="rId2"/>
    <p:sldId id="259" r:id="rId3"/>
    <p:sldId id="257" r:id="rId4"/>
    <p:sldId id="261" r:id="rId5"/>
    <p:sldId id="262" r:id="rId6"/>
    <p:sldId id="263" r:id="rId7"/>
    <p:sldId id="264" r:id="rId8"/>
    <p:sldId id="266" r:id="rId9"/>
    <p:sldId id="267" r:id="rId10"/>
    <p:sldId id="268" r:id="rId11"/>
    <p:sldId id="270" r:id="rId12"/>
    <p:sldId id="269" r:id="rId13"/>
    <p:sldId id="271" r:id="rId14"/>
    <p:sldId id="272" r:id="rId15"/>
    <p:sldId id="274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78" d="100"/>
          <a:sy n="78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19/01/1436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19/01/1436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19/01/1436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914400"/>
            <a:ext cx="4443413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595813" y="914400"/>
            <a:ext cx="4443412" cy="59436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19/01/1436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19/01/1436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19/01/1436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19/01/1436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19/01/1436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19/01/1436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19/01/1436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19/01/1436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19/01/1436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57150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2-Collecting tubules &amp;Ducts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715436" cy="5786478"/>
          </a:xfrm>
        </p:spPr>
        <p:txBody>
          <a:bodyPr>
            <a:normAutofit fontScale="92500"/>
          </a:bodyPr>
          <a:lstStyle/>
          <a:p>
            <a:pPr algn="just" rtl="0"/>
            <a:r>
              <a:rPr lang="en-US" sz="2800" dirty="0" smtClean="0"/>
              <a:t>_They have different embryological origins, are about 20 mm long and have three recognize regions (cortical, medullary and papillary.</a:t>
            </a:r>
          </a:p>
          <a:p>
            <a:pPr algn="just" rtl="0"/>
            <a:r>
              <a:rPr lang="en-US" sz="2800" dirty="0" smtClean="0"/>
              <a:t>_The distal convoluted tubules empty in to the collecting  tubules.</a:t>
            </a:r>
          </a:p>
          <a:p>
            <a:pPr algn="just" rtl="0"/>
            <a:r>
              <a:rPr lang="en-US" sz="2800" dirty="0" smtClean="0"/>
              <a:t>_The collecting tubules extend in to the renal medulla and merge to form the large papillary ducts of Bellini that empty in to the calyces.</a:t>
            </a:r>
          </a:p>
          <a:p>
            <a:pPr algn="just"/>
            <a:r>
              <a:rPr lang="en-US" sz="2800" dirty="0" smtClean="0"/>
              <a:t>_The smaller tubules are lined with simple cuboidal epithelium.                                                                                   </a:t>
            </a:r>
          </a:p>
          <a:p>
            <a:pPr algn="just"/>
            <a:r>
              <a:rPr lang="en-US" sz="2800" dirty="0" smtClean="0"/>
              <a:t>_As they approach the papillary ducts, the lining becomes columnar and becomes transitional toward the duct opening.                                                                                         </a:t>
            </a:r>
            <a:endParaRPr lang="ar-S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428604"/>
            <a:ext cx="8715436" cy="6215106"/>
          </a:xfrm>
        </p:spPr>
        <p:txBody>
          <a:bodyPr>
            <a:normAutofit fontScale="92500"/>
          </a:bodyPr>
          <a:lstStyle/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_</a:t>
            </a:r>
            <a:r>
              <a:rPr lang="en-US" dirty="0" smtClean="0"/>
              <a:t>The muscular coat of the urinary bladder is composed:</a:t>
            </a:r>
          </a:p>
          <a:p>
            <a:pPr algn="just">
              <a:buNone/>
            </a:pPr>
            <a:r>
              <a:rPr lang="en-US" sz="2800" dirty="0" smtClean="0"/>
              <a:t>Smooth muscle fibers run in many direction but near the neck of bladder the muscle arrange in three layers =inner and outer run longitudinally, the middle run  circularly, the middle circular layer forms the internal sphincter muscle around the internal orifice of the urethra.                                                                                      </a:t>
            </a:r>
          </a:p>
          <a:p>
            <a:pPr algn="l">
              <a:buNone/>
            </a:pPr>
            <a:r>
              <a:rPr lang="en-US" sz="2800" dirty="0" smtClean="0"/>
              <a:t>_The adventitia :</a:t>
            </a:r>
          </a:p>
          <a:p>
            <a:pPr algn="just">
              <a:buNone/>
            </a:pPr>
            <a:r>
              <a:rPr lang="en-US" sz="2800" dirty="0" smtClean="0"/>
              <a:t>The adventitia of bladder is composed of dense irregular collgenous type of </a:t>
            </a:r>
            <a:r>
              <a:rPr lang="en-US" sz="2800" dirty="0" err="1" smtClean="0"/>
              <a:t>c.t</a:t>
            </a:r>
            <a:r>
              <a:rPr lang="en-US" sz="2800" dirty="0" smtClean="0"/>
              <a:t> containing amount of elastic fibers.                                                                                        </a:t>
            </a:r>
            <a:r>
              <a:rPr lang="en-US" dirty="0" smtClean="0"/>
              <a:t>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/>
          <a:srcRect l="20000" r="10001"/>
          <a:stretch>
            <a:fillRect/>
          </a:stretch>
        </p:blipFill>
        <p:spPr bwMode="auto">
          <a:xfrm>
            <a:off x="0" y="114300"/>
            <a:ext cx="9021763" cy="6529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pPr algn="l"/>
            <a:r>
              <a:rPr lang="ar-IQ" dirty="0" smtClean="0"/>
              <a:t> </a:t>
            </a:r>
            <a:r>
              <a:rPr lang="en-US" dirty="0" smtClean="0"/>
              <a:t>Urethra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86478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dirty="0" smtClean="0"/>
              <a:t>-</a:t>
            </a:r>
            <a:r>
              <a:rPr lang="en-US" sz="2800" dirty="0" smtClean="0"/>
              <a:t>Fibro muscular tube which communicates with outside,      </a:t>
            </a:r>
            <a:r>
              <a:rPr lang="ar-IQ" sz="2800" dirty="0" smtClean="0"/>
              <a:t>               </a:t>
            </a:r>
            <a:r>
              <a:rPr lang="en-US" sz="2800" dirty="0" smtClean="0"/>
              <a:t> </a:t>
            </a:r>
            <a:r>
              <a:rPr lang="ar-IQ" sz="2800" dirty="0" smtClean="0"/>
              <a:t> </a:t>
            </a:r>
            <a:r>
              <a:rPr lang="en-US" sz="2800" dirty="0" smtClean="0"/>
              <a:t>     permitting elimination of urine from the body. </a:t>
            </a:r>
            <a:r>
              <a:rPr lang="en-US" sz="2800" dirty="0" smtClean="0"/>
              <a:t>      </a:t>
            </a:r>
            <a:endParaRPr lang="en-US" sz="2800" dirty="0" smtClean="0"/>
          </a:p>
          <a:p>
            <a:pPr algn="just">
              <a:buNone/>
            </a:pPr>
            <a:r>
              <a:rPr lang="en-US" sz="2800" dirty="0" smtClean="0"/>
              <a:t>-skeletal muscle fiber from the external sphincter surrounding the urethra, these muscle permits voluntary </a:t>
            </a:r>
            <a:r>
              <a:rPr lang="ar-IQ" sz="2800" dirty="0" smtClean="0"/>
              <a:t>                                              </a:t>
            </a:r>
            <a:r>
              <a:rPr lang="en-US" sz="2800" dirty="0" smtClean="0"/>
              <a:t>control of micturition.                                                                     </a:t>
            </a:r>
            <a:r>
              <a:rPr lang="ar-IQ" sz="2800" dirty="0" smtClean="0"/>
              <a:t>      </a:t>
            </a:r>
            <a:endParaRPr lang="en-US" sz="2800" dirty="0" smtClean="0"/>
          </a:p>
          <a:p>
            <a:pPr algn="just" rtl="0">
              <a:buNone/>
            </a:pPr>
            <a:r>
              <a:rPr lang="en-US" sz="2800" dirty="0" smtClean="0"/>
              <a:t>-the urethra of male is longer than of the female and has a dual function, action as a route for urine as well as semen.  </a:t>
            </a:r>
          </a:p>
          <a:p>
            <a:pPr algn="l">
              <a:buNone/>
            </a:pPr>
            <a:r>
              <a:rPr lang="en-US" sz="3500" dirty="0" smtClean="0"/>
              <a:t>_Female urethra </a:t>
            </a:r>
            <a:r>
              <a:rPr lang="en-US" sz="2800" dirty="0" smtClean="0"/>
              <a:t>:</a:t>
            </a:r>
          </a:p>
          <a:p>
            <a:pPr algn="just">
              <a:buNone/>
            </a:pPr>
            <a:r>
              <a:rPr lang="ar-IQ" sz="2800" dirty="0" smtClean="0"/>
              <a:t>         </a:t>
            </a:r>
            <a:r>
              <a:rPr lang="en-US" sz="2800" dirty="0" smtClean="0"/>
              <a:t>-extend from the urinary bladder to the external urethral</a:t>
            </a:r>
          </a:p>
          <a:p>
            <a:pPr algn="just">
              <a:buNone/>
            </a:pPr>
            <a:r>
              <a:rPr lang="ar-IQ" sz="2800" dirty="0" smtClean="0"/>
              <a:t>      </a:t>
            </a:r>
            <a:r>
              <a:rPr lang="en-US" sz="2800" dirty="0" smtClean="0"/>
              <a:t>orifice just above an anterior to the opening of the vagina.</a:t>
            </a:r>
          </a:p>
          <a:p>
            <a:pPr algn="just">
              <a:buNone/>
            </a:pPr>
            <a:r>
              <a:rPr lang="ar-IQ" sz="2800" dirty="0" smtClean="0"/>
              <a:t> </a:t>
            </a:r>
            <a:r>
              <a:rPr lang="en-US" sz="2800" dirty="0" smtClean="0"/>
              <a:t>it is about 3-5 cm long lined by transitional epithelium, in mid </a:t>
            </a:r>
            <a:r>
              <a:rPr lang="ar-IQ" sz="2800" dirty="0" smtClean="0"/>
              <a:t>-  </a:t>
            </a:r>
            <a:r>
              <a:rPr lang="en-US" sz="2800" dirty="0" smtClean="0"/>
              <a:t>   portion is pseudo stratified squamus epithelium.                 </a:t>
            </a:r>
          </a:p>
          <a:p>
            <a:pPr algn="just">
              <a:buNone/>
            </a:pPr>
            <a:r>
              <a:rPr lang="en-US" sz="2800" dirty="0" smtClean="0"/>
              <a:t>-There is external striated muscle sphincter.                                       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_ Male Urethra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785794"/>
            <a:ext cx="8858312" cy="5786478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sz="2800" dirty="0" smtClean="0"/>
              <a:t>Is the terminal part for both urinary and genital system, about 20 cm long has three segments are named </a:t>
            </a:r>
            <a:r>
              <a:rPr lang="ar-IQ" sz="2800" dirty="0" smtClean="0"/>
              <a:t> </a:t>
            </a:r>
            <a:r>
              <a:rPr lang="en-US" sz="2800" dirty="0" smtClean="0"/>
              <a:t>according to the structures through which it passes: </a:t>
            </a:r>
            <a:r>
              <a:rPr lang="en-US" sz="2800" dirty="0" smtClean="0"/>
              <a:t>                                      </a:t>
            </a:r>
            <a:endParaRPr lang="en-US" sz="2800" dirty="0" smtClean="0"/>
          </a:p>
          <a:p>
            <a:pPr algn="just">
              <a:buNone/>
            </a:pPr>
            <a:r>
              <a:rPr lang="ar-IQ" sz="2800" dirty="0" smtClean="0"/>
              <a:t>                                                            </a:t>
            </a:r>
            <a:r>
              <a:rPr lang="ar-IQ" sz="2800" dirty="0" smtClean="0"/>
              <a:t>      </a:t>
            </a:r>
            <a:r>
              <a:rPr lang="en-US" sz="2800" dirty="0" smtClean="0"/>
              <a:t>-Prostatic urethra:</a:t>
            </a:r>
          </a:p>
          <a:p>
            <a:pPr algn="just">
              <a:buNone/>
            </a:pPr>
            <a:r>
              <a:rPr lang="en-US" sz="2800" dirty="0" smtClean="0"/>
              <a:t>About (3-4) cm long from the neck of bladder through prostate gland, lined by a transitional epithelium and receives the opening of many tiny ducts of the prostate.</a:t>
            </a:r>
          </a:p>
          <a:p>
            <a:pPr algn="just">
              <a:buNone/>
            </a:pPr>
            <a:r>
              <a:rPr lang="ar-IQ" sz="2800" dirty="0" smtClean="0"/>
              <a:t>                                                     </a:t>
            </a:r>
            <a:r>
              <a:rPr lang="ar-IQ" sz="2800" dirty="0" smtClean="0"/>
              <a:t>       </a:t>
            </a:r>
            <a:r>
              <a:rPr lang="en-US" sz="2800" dirty="0" smtClean="0"/>
              <a:t>-Membranous urethra:</a:t>
            </a:r>
          </a:p>
          <a:p>
            <a:pPr algn="just">
              <a:buNone/>
            </a:pPr>
            <a:r>
              <a:rPr lang="en-US" sz="2800" dirty="0" smtClean="0"/>
              <a:t>About (1-2) cm long extend from apex of prostate gland to the bulb of penis, it is lined by stratified columnar epithelium , it is surrounded by external sphincter of skeletal muscle.                                                                          </a:t>
            </a:r>
            <a:endParaRPr lang="ar-SA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357166"/>
            <a:ext cx="8643998" cy="6072230"/>
          </a:xfrm>
        </p:spPr>
        <p:txBody>
          <a:bodyPr/>
          <a:lstStyle/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-Penil (spongy) urethra:</a:t>
            </a:r>
          </a:p>
          <a:p>
            <a:pPr algn="just" rtl="0">
              <a:buNone/>
            </a:pPr>
            <a:r>
              <a:rPr lang="en-US" sz="2800" dirty="0" smtClean="0"/>
              <a:t>Is extend for about (15) cm through penis surrounded by corpus spongiosum lined by pseudo stratified or stratified columnar except at opening it is stratified </a:t>
            </a:r>
            <a:r>
              <a:rPr lang="ar-IQ" sz="2800" dirty="0" smtClean="0"/>
              <a:t>  </a:t>
            </a:r>
            <a:r>
              <a:rPr lang="en-US" sz="2800" dirty="0" smtClean="0"/>
              <a:t> squamous epithelium.</a:t>
            </a:r>
          </a:p>
          <a:p>
            <a:pPr algn="just">
              <a:buNone/>
            </a:pPr>
            <a:r>
              <a:rPr lang="en-US" sz="2800" dirty="0" smtClean="0"/>
              <a:t>Lamina propria of all three region is composed of a loose fibro elastic connective tissue with rich vascular supply.   </a:t>
            </a:r>
            <a:endParaRPr lang="ar-SA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76200"/>
            <a:ext cx="8382000" cy="209528"/>
          </a:xfrm>
        </p:spPr>
        <p:txBody>
          <a:bodyPr>
            <a:normAutofit fontScale="47500" lnSpcReduction="20000"/>
          </a:bodyPr>
          <a:lstStyle/>
          <a:p>
            <a:pPr lvl="1">
              <a:lnSpc>
                <a:spcPct val="90000"/>
              </a:lnSpc>
            </a:pPr>
            <a:endParaRPr lang="en-US" sz="2400" dirty="0"/>
          </a:p>
        </p:txBody>
      </p:sp>
      <p:sp>
        <p:nvSpPr>
          <p:cNvPr id="11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64142-98D8-42B4-98DE-F9ADD8A18C1E}" type="slidenum">
              <a:rPr lang="en-US"/>
              <a:pPr/>
              <a:t>15</a:t>
            </a:fld>
            <a:endParaRPr lang="en-US"/>
          </a:p>
        </p:txBody>
      </p:sp>
      <p:pic>
        <p:nvPicPr>
          <p:cNvPr id="110596" name="Picture 4" descr="23-17_UrBlddrStrctr_3"/>
          <p:cNvPicPr>
            <a:picLocks noChangeAspect="1" noChangeArrowheads="1"/>
          </p:cNvPicPr>
          <p:nvPr/>
        </p:nvPicPr>
        <p:blipFill>
          <a:blip r:embed="rId2"/>
          <a:srcRect t="30000" b="16364"/>
          <a:stretch>
            <a:fillRect/>
          </a:stretch>
        </p:blipFill>
        <p:spPr bwMode="auto">
          <a:xfrm>
            <a:off x="3214678" y="1428736"/>
            <a:ext cx="5662622" cy="5353065"/>
          </a:xfrm>
          <a:prstGeom prst="rect">
            <a:avLst/>
          </a:prstGeom>
          <a:noFill/>
        </p:spPr>
      </p:pic>
      <p:sp>
        <p:nvSpPr>
          <p:cNvPr id="110598" name="Text Box 6"/>
          <p:cNvSpPr txBox="1">
            <a:spLocks noChangeArrowheads="1"/>
          </p:cNvSpPr>
          <p:nvPr/>
        </p:nvSpPr>
        <p:spPr bwMode="auto">
          <a:xfrm>
            <a:off x="428596" y="428604"/>
            <a:ext cx="34290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b="1" dirty="0"/>
              <a:t>Males: urethra has three regions (see right)</a:t>
            </a:r>
          </a:p>
        </p:txBody>
      </p:sp>
      <p:sp>
        <p:nvSpPr>
          <p:cNvPr id="110599" name="Text Box 7"/>
          <p:cNvSpPr txBox="1">
            <a:spLocks noChangeArrowheads="1"/>
          </p:cNvSpPr>
          <p:nvPr/>
        </p:nvSpPr>
        <p:spPr bwMode="auto">
          <a:xfrm>
            <a:off x="1203325" y="3429000"/>
            <a:ext cx="338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1. Prostatic urethra__________</a:t>
            </a:r>
          </a:p>
        </p:txBody>
      </p:sp>
      <p:sp>
        <p:nvSpPr>
          <p:cNvPr id="110600" name="Text Box 8"/>
          <p:cNvSpPr txBox="1">
            <a:spLocks noChangeArrowheads="1"/>
          </p:cNvSpPr>
          <p:nvPr/>
        </p:nvSpPr>
        <p:spPr bwMode="auto">
          <a:xfrm>
            <a:off x="1524000" y="3886200"/>
            <a:ext cx="306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2. Membranous urethra____</a:t>
            </a:r>
          </a:p>
        </p:txBody>
      </p:sp>
      <p:sp>
        <p:nvSpPr>
          <p:cNvPr id="110601" name="Text Box 9"/>
          <p:cNvSpPr txBox="1">
            <a:spLocks noChangeArrowheads="1"/>
          </p:cNvSpPr>
          <p:nvPr/>
        </p:nvSpPr>
        <p:spPr bwMode="auto">
          <a:xfrm>
            <a:off x="1066800" y="5029200"/>
            <a:ext cx="3575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3. Spongy or penile urethra_____</a:t>
            </a:r>
          </a:p>
        </p:txBody>
      </p:sp>
      <p:sp>
        <p:nvSpPr>
          <p:cNvPr id="110602" name="Text Box 10"/>
          <p:cNvSpPr txBox="1">
            <a:spLocks noChangeArrowheads="1"/>
          </p:cNvSpPr>
          <p:nvPr/>
        </p:nvSpPr>
        <p:spPr bwMode="auto">
          <a:xfrm>
            <a:off x="4419600" y="2819400"/>
            <a:ext cx="202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_________trigone</a:t>
            </a:r>
          </a:p>
        </p:txBody>
      </p:sp>
      <p:sp>
        <p:nvSpPr>
          <p:cNvPr id="110603" name="Text Box 11"/>
          <p:cNvSpPr txBox="1">
            <a:spLocks noChangeArrowheads="1"/>
          </p:cNvSpPr>
          <p:nvPr/>
        </p:nvSpPr>
        <p:spPr bwMode="auto">
          <a:xfrm>
            <a:off x="7223125" y="5065713"/>
            <a:ext cx="869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female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ar-SA" smtClean="0"/>
          </a:p>
        </p:txBody>
      </p:sp>
      <p:pic>
        <p:nvPicPr>
          <p:cNvPr id="3072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2400"/>
            <a:ext cx="821537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Ureter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785794"/>
            <a:ext cx="8786874" cy="5857916"/>
          </a:xfrm>
        </p:spPr>
        <p:txBody>
          <a:bodyPr>
            <a:normAutofit fontScale="92500"/>
          </a:bodyPr>
          <a:lstStyle/>
          <a:p>
            <a:pPr algn="l">
              <a:buNone/>
            </a:pPr>
            <a:r>
              <a:rPr lang="en-US" sz="2800" dirty="0" smtClean="0"/>
              <a:t>Tube about 3-4 mm in diameter, is approximately 25-30 cm </a:t>
            </a:r>
            <a:endParaRPr lang="ar-IQ" sz="2800" dirty="0" smtClean="0"/>
          </a:p>
          <a:p>
            <a:pPr algn="l">
              <a:buNone/>
            </a:pPr>
            <a:r>
              <a:rPr lang="en-US" sz="2800" dirty="0" smtClean="0"/>
              <a:t>long and pierces the base of urinary bladder.</a:t>
            </a:r>
          </a:p>
          <a:p>
            <a:pPr algn="l">
              <a:buNone/>
            </a:pPr>
            <a:endParaRPr lang="en-US" sz="2800" dirty="0" smtClean="0"/>
          </a:p>
          <a:p>
            <a:pPr algn="l">
              <a:buNone/>
            </a:pPr>
            <a:r>
              <a:rPr lang="en-US" sz="2800" dirty="0" smtClean="0"/>
              <a:t>_The ureters are hollow tubes consisting of :</a:t>
            </a:r>
          </a:p>
          <a:p>
            <a:pPr lvl="1" algn="l" rtl="0">
              <a:lnSpc>
                <a:spcPct val="135000"/>
              </a:lnSpc>
              <a:buNone/>
            </a:pPr>
            <a:r>
              <a:rPr lang="en-US" dirty="0" smtClean="0">
                <a:solidFill>
                  <a:srgbClr val="000000"/>
                </a:solidFill>
              </a:rPr>
              <a:t>1-         Inner mucosa</a:t>
            </a:r>
          </a:p>
          <a:p>
            <a:pPr lvl="2" algn="l" rtl="0">
              <a:lnSpc>
                <a:spcPct val="135000"/>
              </a:lnSpc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-Transitional epithelium and lamina propria</a:t>
            </a:r>
          </a:p>
          <a:p>
            <a:pPr lvl="1" algn="l" rtl="0">
              <a:lnSpc>
                <a:spcPct val="135000"/>
              </a:lnSpc>
              <a:buNone/>
            </a:pPr>
            <a:r>
              <a:rPr lang="en-US" dirty="0" smtClean="0">
                <a:solidFill>
                  <a:srgbClr val="000000"/>
                </a:solidFill>
              </a:rPr>
              <a:t>2-    Middle muscular layer</a:t>
            </a:r>
          </a:p>
          <a:p>
            <a:pPr lvl="2" algn="l" rtl="0">
              <a:lnSpc>
                <a:spcPct val="135000"/>
              </a:lnSpc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-Longitudinal and circular bands of smooth muscle</a:t>
            </a:r>
          </a:p>
          <a:p>
            <a:pPr lvl="1" algn="l" rtl="0">
              <a:lnSpc>
                <a:spcPct val="135000"/>
              </a:lnSpc>
              <a:buNone/>
            </a:pPr>
            <a:r>
              <a:rPr lang="en-US" dirty="0" smtClean="0">
                <a:solidFill>
                  <a:srgbClr val="000000"/>
                </a:solidFill>
              </a:rPr>
              <a:t>3-   Outer connective tissue layer</a:t>
            </a:r>
          </a:p>
          <a:p>
            <a:pPr lvl="2" algn="l" rtl="0">
              <a:lnSpc>
                <a:spcPct val="135000"/>
              </a:lnSpc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-Continuous with fibrous renal capsule and peritoneum</a:t>
            </a:r>
          </a:p>
          <a:p>
            <a:pPr algn="l">
              <a:buNone/>
            </a:pPr>
            <a:endParaRPr lang="ar-S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r>
              <a:rPr lang="en-US" sz="3600"/>
              <a:t>Urine Transport, Storage, and Elimination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sz="3600"/>
          </a:p>
          <a:p>
            <a:pPr>
              <a:lnSpc>
                <a:spcPct val="80000"/>
              </a:lnSpc>
            </a:pPr>
            <a:endParaRPr lang="en-US" sz="3600"/>
          </a:p>
          <a:p>
            <a:pPr>
              <a:lnSpc>
                <a:spcPct val="80000"/>
              </a:lnSpc>
            </a:pPr>
            <a:endParaRPr lang="en-US" sz="3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en-US" sz="40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en-US" sz="40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en-US" sz="3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en-US" sz="36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Figure 26–19a The Histology of the Organs That Collect and Transport Urine.</a:t>
            </a:r>
          </a:p>
        </p:txBody>
      </p:sp>
      <p:sp>
        <p:nvSpPr>
          <p:cNvPr id="5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Copyright © 2009 Pearson Education, Inc., publishing as Pearson Benjamin Cummings</a:t>
            </a:r>
          </a:p>
          <a:p>
            <a:pPr algn="ctr"/>
            <a:endParaRPr lang="en-US"/>
          </a:p>
          <a:p>
            <a:pPr algn="ctr"/>
            <a:endParaRPr lang="en-US" sz="1400"/>
          </a:p>
        </p:txBody>
      </p:sp>
      <p:pic>
        <p:nvPicPr>
          <p:cNvPr id="579588" name="Picture 4" descr="26_19Figurea-L"/>
          <p:cNvPicPr>
            <a:picLocks noChangeAspect="1" noChangeArrowheads="1"/>
          </p:cNvPicPr>
          <p:nvPr/>
        </p:nvPicPr>
        <p:blipFill>
          <a:blip r:embed="rId2"/>
          <a:srcRect b="4213"/>
          <a:stretch>
            <a:fillRect/>
          </a:stretch>
        </p:blipFill>
        <p:spPr bwMode="auto">
          <a:xfrm>
            <a:off x="285720" y="214290"/>
            <a:ext cx="8715436" cy="628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20" y="500042"/>
            <a:ext cx="8572560" cy="6072230"/>
          </a:xfrm>
        </p:spPr>
        <p:txBody>
          <a:bodyPr/>
          <a:lstStyle/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_ </a:t>
            </a:r>
            <a:r>
              <a:rPr lang="en-US" sz="2800" dirty="0" smtClean="0"/>
              <a:t>The mucosa :</a:t>
            </a:r>
          </a:p>
          <a:p>
            <a:pPr algn="just" rtl="0">
              <a:buNone/>
            </a:pPr>
            <a:r>
              <a:rPr lang="en-US" sz="2800" dirty="0" smtClean="0"/>
              <a:t>-appears as several folds, witch project in to the lumen when the ureter is empty, but are absent when the ureter is distended.  </a:t>
            </a:r>
          </a:p>
          <a:p>
            <a:pPr algn="just" rtl="0">
              <a:buNone/>
            </a:pPr>
            <a:r>
              <a:rPr lang="en-US" sz="2800" dirty="0" smtClean="0"/>
              <a:t>-type of epithelium is transitional epithelium lining, three to five cell layers in thickness, overlies layer of dense irregular fibro elastic c.t which constitutes the lamina  properia.</a:t>
            </a:r>
          </a:p>
          <a:p>
            <a:pPr algn="just" rtl="0">
              <a:buNone/>
            </a:pPr>
            <a:r>
              <a:rPr lang="en-US" sz="2800" dirty="0" smtClean="0"/>
              <a:t>-basal lamina is separated the epithelium from the lamina </a:t>
            </a:r>
            <a:r>
              <a:rPr lang="en-US" sz="2800" dirty="0" err="1" smtClean="0"/>
              <a:t>propria</a:t>
            </a:r>
            <a:r>
              <a:rPr lang="en-US" sz="2800" dirty="0" smtClean="0"/>
              <a:t>.                                                                                  </a:t>
            </a:r>
            <a:r>
              <a:rPr lang="en-US" dirty="0" smtClean="0"/>
              <a:t>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5857916"/>
          </a:xfrm>
        </p:spPr>
        <p:txBody>
          <a:bodyPr>
            <a:normAutofit fontScale="92500"/>
          </a:bodyPr>
          <a:lstStyle/>
          <a:p>
            <a:pPr algn="l">
              <a:buNone/>
            </a:pPr>
            <a:r>
              <a:rPr lang="en-US" dirty="0" smtClean="0"/>
              <a:t>_</a:t>
            </a:r>
            <a:r>
              <a:rPr lang="en-US" sz="2800" dirty="0" smtClean="0"/>
              <a:t>The muscularis:</a:t>
            </a:r>
          </a:p>
          <a:p>
            <a:pPr algn="l">
              <a:buNone/>
            </a:pPr>
            <a:r>
              <a:rPr lang="en-US" sz="2800" dirty="0" smtClean="0"/>
              <a:t> -Composed of two predominantly in separable layers of smooth muscle cells .</a:t>
            </a:r>
          </a:p>
          <a:p>
            <a:pPr algn="just">
              <a:buNone/>
            </a:pPr>
            <a:r>
              <a:rPr lang="en-US" sz="2800" dirty="0" smtClean="0"/>
              <a:t>-the arrangement of the layers is the following the outer layer is arranged circularly and the inner layer is longitudinally.                                                                            </a:t>
            </a:r>
          </a:p>
          <a:p>
            <a:pPr algn="just">
              <a:buNone/>
            </a:pPr>
            <a:r>
              <a:rPr lang="en-US" sz="2800" dirty="0" smtClean="0"/>
              <a:t>-the arrangement is true for the proximal two thirds of the ureter, but in the lower third near the urinary bladder has outer longitudinal, middle circular and inner longitudinal.                                                                              </a:t>
            </a:r>
          </a:p>
          <a:p>
            <a:pPr algn="just" rtl="0">
              <a:buNone/>
            </a:pPr>
            <a:r>
              <a:rPr lang="en-US" sz="2800" dirty="0" smtClean="0"/>
              <a:t>-the proximal and distal terminal of ureter are blends with the capsule of the kidney and c.t of the urinary bladder respectively. </a:t>
            </a:r>
            <a:r>
              <a:rPr lang="en-US" sz="2800" dirty="0" smtClean="0"/>
              <a:t>                                                                              </a:t>
            </a:r>
            <a:endParaRPr lang="ar-S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20" y="500042"/>
            <a:ext cx="8643998" cy="6000792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sz="2800" dirty="0" smtClean="0"/>
              <a:t>-the urine pass to the urinary bladder by muscular contraction of the ureteric wall establishes peristalsis-like waves.                                                                                </a:t>
            </a:r>
          </a:p>
          <a:p>
            <a:pPr algn="just">
              <a:buNone/>
            </a:pPr>
            <a:r>
              <a:rPr lang="en-US" sz="2800" dirty="0" smtClean="0"/>
              <a:t>-the ureter pierce the posterior aspect of the base of the bladder, a valve-like flap of mucosa over each ureteric orifice, preventing regurgitation of urine from the bladder back in to ureters.                                                                           </a:t>
            </a:r>
          </a:p>
          <a:p>
            <a:pPr algn="l">
              <a:buNone/>
            </a:pPr>
            <a:r>
              <a:rPr lang="en-US" dirty="0" smtClean="0"/>
              <a:t>_Urinary Bladder</a:t>
            </a:r>
          </a:p>
          <a:p>
            <a:pPr algn="l">
              <a:buNone/>
            </a:pPr>
            <a:r>
              <a:rPr lang="en-US" sz="2800" dirty="0" smtClean="0"/>
              <a:t>Is reservoir for urine its wall is folded when it is empty, become smooth and thin in full bladder.</a:t>
            </a:r>
          </a:p>
          <a:p>
            <a:pPr algn="l">
              <a:buNone/>
            </a:pPr>
            <a:r>
              <a:rPr lang="en-US" sz="2800" dirty="0" smtClean="0"/>
              <a:t>The wall is composed of :</a:t>
            </a:r>
          </a:p>
          <a:p>
            <a:pPr algn="l">
              <a:buNone/>
            </a:pPr>
            <a:r>
              <a:rPr lang="en-US" sz="2800" dirty="0" smtClean="0"/>
              <a:t>-Mucosa</a:t>
            </a:r>
          </a:p>
          <a:p>
            <a:pPr algn="l">
              <a:buNone/>
            </a:pPr>
            <a:r>
              <a:rPr lang="en-US" sz="2800" dirty="0" smtClean="0"/>
              <a:t>-Muscle coat</a:t>
            </a:r>
          </a:p>
          <a:p>
            <a:pPr algn="l">
              <a:buNone/>
            </a:pPr>
            <a:r>
              <a:rPr lang="en-US" sz="2800" dirty="0" smtClean="0"/>
              <a:t>-Adventitia          </a:t>
            </a:r>
            <a:endParaRPr lang="ar-S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The Final Common Pathway</a:t>
            </a:r>
          </a:p>
        </p:txBody>
      </p:sp>
      <p:pic>
        <p:nvPicPr>
          <p:cNvPr id="95235" name="Picture 9" descr="Urinary anatomy 2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0063"/>
          </a:xfrm>
        </p:spPr>
      </p:pic>
      <p:sp>
        <p:nvSpPr>
          <p:cNvPr id="95236" name="Text Box 10"/>
          <p:cNvSpPr txBox="1">
            <a:spLocks noChangeArrowheads="1"/>
          </p:cNvSpPr>
          <p:nvPr/>
        </p:nvSpPr>
        <p:spPr bwMode="white">
          <a:xfrm>
            <a:off x="152400" y="5334000"/>
            <a:ext cx="3140075" cy="13112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/>
              <a:t>Urethra routed differently in males and females – see chapter 28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6215106"/>
          </a:xfrm>
        </p:spPr>
        <p:txBody>
          <a:bodyPr>
            <a:normAutofit fontScale="92500"/>
          </a:bodyPr>
          <a:lstStyle/>
          <a:p>
            <a:pPr algn="l">
              <a:buNone/>
            </a:pPr>
            <a:r>
              <a:rPr lang="en-US" dirty="0" smtClean="0"/>
              <a:t>_The mucosa</a:t>
            </a:r>
          </a:p>
          <a:p>
            <a:pPr algn="just" rtl="0">
              <a:buNone/>
            </a:pPr>
            <a:r>
              <a:rPr lang="en-US" dirty="0" smtClean="0"/>
              <a:t>-</a:t>
            </a:r>
            <a:r>
              <a:rPr lang="en-US" sz="2800" dirty="0" smtClean="0"/>
              <a:t>the lining epithelium is transitional have the ability to change, in empty bladder it is about( 5-6) layers of cells, but in full bladder it becomes (3-4) layer of cells and the outer most layer become squamus.                                                                   </a:t>
            </a:r>
          </a:p>
          <a:p>
            <a:pPr algn="just" rtl="0">
              <a:buNone/>
            </a:pPr>
            <a:r>
              <a:rPr lang="en-US" sz="2800" dirty="0" smtClean="0"/>
              <a:t>-the superficial cells of epithelium called (facet cell), responsible for the osmotic barrier between urine and lamina propria, they are hold together by desmosomes and tight junctions.</a:t>
            </a:r>
          </a:p>
          <a:p>
            <a:pPr algn="just">
              <a:buNone/>
            </a:pPr>
            <a:r>
              <a:rPr lang="en-US" sz="2800" dirty="0" smtClean="0"/>
              <a:t>-the triangular region of the bladder, whose apices the orifices </a:t>
            </a:r>
            <a:r>
              <a:rPr lang="ar-IQ" sz="2800" dirty="0" smtClean="0"/>
              <a:t>     </a:t>
            </a:r>
            <a:r>
              <a:rPr lang="en-US" sz="2800" dirty="0" smtClean="0"/>
              <a:t>of two ureters and the urethra, is known as the trig one.  </a:t>
            </a:r>
            <a:r>
              <a:rPr lang="ar-IQ" sz="2800" dirty="0" smtClean="0"/>
              <a:t> </a:t>
            </a:r>
            <a:endParaRPr lang="en-US" sz="2800" dirty="0" smtClean="0"/>
          </a:p>
          <a:p>
            <a:pPr algn="just" rtl="0">
              <a:buNone/>
            </a:pPr>
            <a:r>
              <a:rPr lang="en-US" sz="2800" dirty="0" smtClean="0"/>
              <a:t>-the lamina propria contains no glands except at the region surrounding the urethral orifice, where mucous glands may be found.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325</TotalTime>
  <Words>1007</Words>
  <PresentationFormat>عرض على الشاشة (3:4)‏</PresentationFormat>
  <Paragraphs>85</Paragraphs>
  <Slides>15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انقلاب</vt:lpstr>
      <vt:lpstr>2-Collecting tubules &amp;Ducts</vt:lpstr>
      <vt:lpstr>الشريحة 2</vt:lpstr>
      <vt:lpstr>Ureter</vt:lpstr>
      <vt:lpstr>Urine Transport, Storage, and Elimination</vt:lpstr>
      <vt:lpstr>الشريحة 5</vt:lpstr>
      <vt:lpstr>الشريحة 6</vt:lpstr>
      <vt:lpstr>الشريحة 7</vt:lpstr>
      <vt:lpstr>The Final Common Pathway</vt:lpstr>
      <vt:lpstr>الشريحة 9</vt:lpstr>
      <vt:lpstr>الشريحة 10</vt:lpstr>
      <vt:lpstr>الشريحة 11</vt:lpstr>
      <vt:lpstr> Urethra</vt:lpstr>
      <vt:lpstr>_ Male Urethra</vt:lpstr>
      <vt:lpstr>الشريحة 14</vt:lpstr>
      <vt:lpstr>الشريحة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2-Collecting tubules &amp;Ducts</dc:title>
  <dc:creator>faten</dc:creator>
  <cp:lastModifiedBy>faten</cp:lastModifiedBy>
  <cp:revision>44</cp:revision>
  <dcterms:created xsi:type="dcterms:W3CDTF">2014-10-31T19:39:19Z</dcterms:created>
  <dcterms:modified xsi:type="dcterms:W3CDTF">2014-11-11T15:46:49Z</dcterms:modified>
</cp:coreProperties>
</file>